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6"/>
  </p:notesMasterIdLst>
  <p:sldIdLst>
    <p:sldId id="783" r:id="rId2"/>
    <p:sldId id="784" r:id="rId3"/>
    <p:sldId id="796" r:id="rId4"/>
    <p:sldId id="785" r:id="rId5"/>
    <p:sldId id="786" r:id="rId6"/>
    <p:sldId id="787" r:id="rId7"/>
    <p:sldId id="788" r:id="rId8"/>
    <p:sldId id="789" r:id="rId9"/>
    <p:sldId id="790" r:id="rId10"/>
    <p:sldId id="791" r:id="rId11"/>
    <p:sldId id="792" r:id="rId12"/>
    <p:sldId id="793" r:id="rId13"/>
    <p:sldId id="794" r:id="rId14"/>
    <p:sldId id="79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30T12:11:00.614"/>
    </inkml:context>
    <inkml:brush xml:id="br0">
      <inkml:brushProperty name="width" value="0.1" units="cm"/>
      <inkml:brushProperty name="height" value="0.6" units="cm"/>
      <inkml:brushProperty name="color" value="#FFFFFF"/>
      <inkml:brushProperty name="ignorePressure" value="1"/>
      <inkml:brushProperty name="inkEffects" value="pencil"/>
    </inkml:brush>
  </inkml:definitions>
  <inkml:trace contextRef="#ctx0" brushRef="#br0">0 0,'0'0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562600"/>
            <a:ext cx="8382000" cy="6096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MODEL TEHNIČKE BAZE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93" y="76200"/>
            <a:ext cx="7404813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1036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87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" dirty="0">
              <a:latin typeface="Corbel" pitchFamily="34" charset="0"/>
            </a:endParaRPr>
          </a:p>
          <a:p>
            <a:pPr marL="647700" lvl="2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Studijska tehnika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200" dirty="0">
              <a:latin typeface="Corbel" pitchFamily="34" charset="0"/>
            </a:endParaRPr>
          </a:p>
          <a:p>
            <a:pPr marL="990600" lvl="2" indent="-180975" algn="just">
              <a:spcBef>
                <a:spcPts val="0"/>
              </a:spcBef>
              <a:buClrTx/>
              <a:buSzPct val="80000"/>
              <a:buNone/>
            </a:pPr>
            <a:r>
              <a:rPr lang="sr-Latn-RS" b="1" dirty="0">
                <a:latin typeface="Corbel" pitchFamily="34" charset="0"/>
              </a:rPr>
              <a:t>•	režija 3 (režija studija 3)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b="1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895350" lvl="2" indent="-95250" defTabSz="895350">
              <a:spcBef>
                <a:spcPts val="0"/>
              </a:spcBef>
              <a:buClrTx/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381000"/>
            <a:ext cx="99060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Model tehničke baze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5178483"/>
              </p:ext>
            </p:extLst>
          </p:nvPr>
        </p:nvGraphicFramePr>
        <p:xfrm>
          <a:off x="304800" y="2362200"/>
          <a:ext cx="11582400" cy="440188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564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177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7714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namena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vremenska prognoza, interaktivni kviz, najave, virtuelna scenografija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5429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magnetoskop/ EVS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+mj-lt"/>
                          <a:ea typeface="Times New Roman"/>
                        </a:rPr>
                        <a:t>-     video server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06286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video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video mikseta (min. 12 ulaza)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kontrola kamere ( min. 3 jedinice)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sr-Latn-CS" sz="2400" dirty="0">
                          <a:effectLst/>
                          <a:latin typeface="+mj-lt"/>
                          <a:ea typeface="Times New Roman"/>
                        </a:rPr>
                        <a:t>računar za potrebe el. grafičke obrade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sr-Latn-CS" sz="2400" dirty="0">
                          <a:effectLst/>
                          <a:latin typeface="+mj-lt"/>
                          <a:ea typeface="Times New Roman"/>
                        </a:rPr>
                        <a:t>računar virtuelnog seta/virtuelne grafike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sr-Latn-CS" sz="2400" dirty="0">
                          <a:effectLst/>
                          <a:latin typeface="+mj-lt"/>
                          <a:ea typeface="Times New Roman"/>
                        </a:rPr>
                        <a:t>video monitoring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0857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audio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tonska mikseta (min. 12 ulaza)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audio monitoring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telefonski hibrid (dvokanalni) 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7714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svetlo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svetlosni miks pult 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252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887200" cy="5410200"/>
          </a:xfrm>
        </p:spPr>
        <p:txBody>
          <a:bodyPr>
            <a:normAutofit/>
          </a:bodyPr>
          <a:lstStyle/>
          <a:p>
            <a:pPr marL="647700" lvl="2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Studijska tehnika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500" dirty="0">
              <a:latin typeface="Corbel" pitchFamily="34" charset="0"/>
            </a:endParaRPr>
          </a:p>
          <a:p>
            <a:pPr marL="990600" lvl="2" indent="-180975" algn="just">
              <a:spcBef>
                <a:spcPts val="0"/>
              </a:spcBef>
              <a:buClrTx/>
              <a:buSzPct val="80000"/>
              <a:buNone/>
            </a:pPr>
            <a:r>
              <a:rPr lang="sr-Latn-RS" b="1" dirty="0">
                <a:latin typeface="Corbel" pitchFamily="34" charset="0"/>
              </a:rPr>
              <a:t>•	news režija  (režija news studija / režija emitovanja programa)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22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895350" lvl="2" indent="-95250" defTabSz="895350">
              <a:spcBef>
                <a:spcPts val="0"/>
              </a:spcBef>
              <a:buClrTx/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Model tehničke baze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7195428"/>
              </p:ext>
            </p:extLst>
          </p:nvPr>
        </p:nvGraphicFramePr>
        <p:xfrm>
          <a:off x="1066800" y="2590800"/>
          <a:ext cx="10439400" cy="403612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8998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395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2738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namena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emisije vesti, specijalne emisije, emitovanje TV programa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5477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magnetoskop / EVS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+mj-lt"/>
                          <a:ea typeface="Times New Roman"/>
                        </a:rPr>
                        <a:t>-    video server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36431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video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video mikseta (min. 16 ulaza)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kontrola kamere (min. 3 jedinice)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sr-Latn-CS" sz="2400" dirty="0">
                          <a:effectLst/>
                          <a:latin typeface="+mj-lt"/>
                          <a:ea typeface="Times New Roman"/>
                        </a:rPr>
                        <a:t>računar za potrebe el. grafičke obrade (min. 2 jedinice)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sr-Latn-CS" sz="2400" dirty="0">
                          <a:effectLst/>
                          <a:latin typeface="+mj-lt"/>
                          <a:ea typeface="Times New Roman"/>
                        </a:rPr>
                        <a:t>računar za potrebe promptera („idiot“)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sr-Latn-CS" sz="2400" dirty="0">
                          <a:effectLst/>
                          <a:latin typeface="+mj-lt"/>
                          <a:ea typeface="Times New Roman"/>
                        </a:rPr>
                        <a:t>video monitoring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8215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audio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tonska mikseta (min. 16 ulaza)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914400" indent="-11430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07950" algn="l"/>
                        </a:tabLst>
                      </a:pPr>
                      <a:r>
                        <a:rPr lang="sr-Latn-CS" sz="2400" dirty="0">
                          <a:effectLst/>
                          <a:latin typeface="+mj-lt"/>
                          <a:ea typeface="Times New Roman"/>
                        </a:rPr>
                        <a:t>-     </a:t>
                      </a: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audio monitoring, telefonski hibrid (dvokanalni) 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2738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svetlo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svetlosni miks pult 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307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11000" cy="5410200"/>
          </a:xfrm>
        </p:spPr>
        <p:txBody>
          <a:bodyPr>
            <a:normAutofit/>
          </a:bodyPr>
          <a:lstStyle/>
          <a:p>
            <a:pPr marL="647700" lvl="2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Studijska tehnika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900" dirty="0">
              <a:latin typeface="Corbel" pitchFamily="34" charset="0"/>
            </a:endParaRPr>
          </a:p>
          <a:p>
            <a:pPr marL="990600" lvl="2" indent="-180975" algn="just">
              <a:spcBef>
                <a:spcPts val="0"/>
              </a:spcBef>
              <a:buClrTx/>
              <a:buSzPct val="80000"/>
              <a:buNone/>
            </a:pPr>
            <a:r>
              <a:rPr lang="sr-Latn-RS" b="1" dirty="0">
                <a:solidFill>
                  <a:prstClr val="black"/>
                </a:solidFill>
                <a:latin typeface="Corbel" pitchFamily="34" charset="0"/>
              </a:rPr>
              <a:t>•	ostali punktovi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895350" lvl="2" indent="-95250" defTabSz="895350">
              <a:spcBef>
                <a:spcPts val="0"/>
              </a:spcBef>
              <a:buClrTx/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Model tehničke baze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002791"/>
              </p:ext>
            </p:extLst>
          </p:nvPr>
        </p:nvGraphicFramePr>
        <p:xfrm>
          <a:off x="762000" y="2590800"/>
          <a:ext cx="11049000" cy="349290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0410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079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2738">
                <a:tc rowSpan="2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NLE montaže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effectLst/>
                          <a:latin typeface="Arial"/>
                          <a:ea typeface="Times New Roman"/>
                        </a:rPr>
                        <a:t>   4-6 jedinica za news program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738">
                <a:tc vMerge="1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effectLst/>
                          <a:latin typeface="Arial"/>
                          <a:ea typeface="Times New Roman"/>
                        </a:rPr>
                        <a:t>    6 jedinica za ostali program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5477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OFF kabine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</a:rPr>
                        <a:t>- montaže ostalog programa (1 kom.)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171450" indent="-17145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</a:rPr>
                        <a:t>montaže news programa (1 kom.)</a:t>
                      </a:r>
                    </a:p>
                    <a:p>
                      <a:pPr marL="171450" indent="-17145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</a:rPr>
                        <a:t>pored satelitske režije (1 kom)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821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multi format punkt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Arial"/>
                          <a:ea typeface="Times New Roman"/>
                        </a:rPr>
                        <a:t>presnimavanje sa formata i podformata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8215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režija sat. prijema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85725" indent="-8572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</a:rPr>
                        <a:t>- određeni broj antenskih parabola (tanjira) za prijem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180975" indent="-180975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</a:rPr>
                        <a:t>određeni broj satelitskih prijemnika i dekodera</a:t>
                      </a:r>
                    </a:p>
                    <a:p>
                      <a:pPr marL="180975" indent="-180975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2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video/audio monitoring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6630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6586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700" dirty="0">
              <a:latin typeface="Corbel" pitchFamily="34" charset="0"/>
            </a:endParaRPr>
          </a:p>
          <a:p>
            <a:pPr marL="647700" lvl="2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Prenosna tehnika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895350" lvl="2" indent="-95250" defTabSz="895350">
              <a:spcBef>
                <a:spcPts val="0"/>
              </a:spcBef>
              <a:buClrTx/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1200" i="1" dirty="0">
                <a:latin typeface="Corbel" pitchFamily="34" charset="0"/>
              </a:rPr>
              <a:t>  </a:t>
            </a:r>
            <a:r>
              <a:rPr lang="hr-HR" sz="2200" i="1" dirty="0">
                <a:latin typeface="Corbel" pitchFamily="34" charset="0"/>
              </a:rPr>
              <a:t> </a:t>
            </a: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400" i="1" dirty="0">
                <a:latin typeface="Corbel" pitchFamily="34" charset="0"/>
              </a:rPr>
              <a:t>*(kupovina RK isplativa u slučaju angažovanja 2–3 puta  nedeljno za svoje potrebe) </a:t>
            </a:r>
            <a:endParaRPr lang="hr-HR" sz="2200" i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Model tehničke baze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1493264"/>
              </p:ext>
            </p:extLst>
          </p:nvPr>
        </p:nvGraphicFramePr>
        <p:xfrm>
          <a:off x="2590800" y="2429608"/>
          <a:ext cx="6871653" cy="224803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7141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574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2738">
                <a:tc rowSpan="2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ENG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effectLst/>
                          <a:latin typeface="Arial"/>
                          <a:ea typeface="Times New Roman"/>
                        </a:rPr>
                        <a:t>   6 kompleta za news program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738">
                <a:tc vMerge="1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effectLst/>
                          <a:latin typeface="Arial"/>
                          <a:ea typeface="Times New Roman"/>
                        </a:rPr>
                        <a:t>   4 kompleta za ostali program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5477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SNG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400" baseline="0" dirty="0">
                          <a:effectLst/>
                          <a:latin typeface="Arial"/>
                          <a:ea typeface="Times New Roman"/>
                        </a:rPr>
                        <a:t>   </a:t>
                      </a: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</a:rPr>
                        <a:t>1 vozilo (</a:t>
                      </a:r>
                      <a:r>
                        <a:rPr lang="sr-Latn-RS" sz="2400" dirty="0">
                          <a:effectLst/>
                          <a:latin typeface="Arial"/>
                          <a:ea typeface="Times New Roman"/>
                        </a:rPr>
                        <a:t>min. 2 kamerna lanca)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8215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RK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</a:rPr>
                        <a:t>   1</a:t>
                      </a:r>
                      <a:r>
                        <a:rPr lang="sr-Latn-CS" sz="2400" baseline="0" dirty="0">
                          <a:effectLst/>
                          <a:latin typeface="Arial"/>
                          <a:ea typeface="Times New Roman"/>
                        </a:rPr>
                        <a:t> vozilo (min. 6 kamernih lanaca)</a:t>
                      </a: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</a:rPr>
                        <a:t> *</a:t>
                      </a:r>
                      <a:endParaRPr lang="en-US" sz="2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4928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7348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700" dirty="0">
              <a:latin typeface="Corbel" pitchFamily="34" charset="0"/>
            </a:endParaRPr>
          </a:p>
          <a:p>
            <a:pPr marL="647700" lvl="2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Računarska tehnika (video grafika)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895350" lvl="2" indent="-95250" defTabSz="895350">
              <a:spcBef>
                <a:spcPts val="0"/>
              </a:spcBef>
              <a:buClrTx/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Model tehničke baze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5271046"/>
              </p:ext>
            </p:extLst>
          </p:nvPr>
        </p:nvGraphicFramePr>
        <p:xfrm>
          <a:off x="2057400" y="2971800"/>
          <a:ext cx="8763000" cy="153189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1859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770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2738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NEWS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effectLst/>
                          <a:latin typeface="Arial"/>
                          <a:ea typeface="Times New Roman"/>
                        </a:rPr>
                        <a:t>     2-3 jedinice za dnevno-informativni program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5477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VIRTUAL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CS" sz="2400" baseline="0" dirty="0">
                          <a:effectLst/>
                          <a:latin typeface="Arial"/>
                          <a:ea typeface="Times New Roman"/>
                        </a:rPr>
                        <a:t>    </a:t>
                      </a: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kumimoji="0" lang="hr-HR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Times New Roman"/>
                          <a:cs typeface="+mn-cs"/>
                        </a:rPr>
                        <a:t>2-3 jedinice za virtual studio i grafiku</a:t>
                      </a: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6821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OSTALI PGM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Times New Roman"/>
                          <a:cs typeface="+mn-cs"/>
                        </a:rPr>
                        <a:t>     3 jedinice za ostali program</a:t>
                      </a: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976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887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" dirty="0">
              <a:latin typeface="Corbel" pitchFamily="34" charset="0"/>
            </a:endParaRPr>
          </a:p>
          <a:p>
            <a:pPr marL="542925" lvl="2" indent="-276225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1800" dirty="0">
              <a:latin typeface="Corbel" pitchFamily="34" charset="0"/>
            </a:endParaRPr>
          </a:p>
          <a:p>
            <a:pPr marL="542925" lvl="2" indent="-276225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Elementi koji utiču na definisanje tehničke baze sa programskog aspekta su:</a:t>
            </a:r>
          </a:p>
          <a:p>
            <a:pPr marL="266700" lvl="2" indent="0" algn="just">
              <a:spcBef>
                <a:spcPts val="0"/>
              </a:spcBef>
              <a:buClrTx/>
              <a:buSzPct val="80000"/>
              <a:buNone/>
            </a:pPr>
            <a:endParaRPr lang="sr-Latn-RS" sz="300" dirty="0">
              <a:latin typeface="Corbel" pitchFamily="34" charset="0"/>
            </a:endParaRPr>
          </a:p>
          <a:p>
            <a:pPr marL="895350" lvl="2" indent="-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programska struktura</a:t>
            </a:r>
          </a:p>
          <a:p>
            <a:pPr marL="895350" lvl="2" indent="-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odnos sopstvene produkcije i preuzetog (otkupljenog) programa</a:t>
            </a:r>
          </a:p>
          <a:p>
            <a:pPr marL="895350" lvl="2" indent="-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ciljna grupa kojoj je namenjen TV program, odnosno zona servisa</a:t>
            </a:r>
          </a:p>
          <a:p>
            <a:pPr marL="552450" lvl="2" indent="-28575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1300" dirty="0">
              <a:latin typeface="Corbel" pitchFamily="34" charset="0"/>
            </a:endParaRPr>
          </a:p>
          <a:p>
            <a:pPr marL="609600" lvl="2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600" dirty="0">
              <a:latin typeface="Corbel" pitchFamily="34" charset="0"/>
            </a:endParaRPr>
          </a:p>
          <a:p>
            <a:pPr marL="609600" lvl="2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Tehničku bazu sačinjava:</a:t>
            </a:r>
            <a:endParaRPr lang="sr-Latn-RS" dirty="0">
              <a:latin typeface="Corbel" pitchFamily="34" charset="0"/>
            </a:endParaRPr>
          </a:p>
          <a:p>
            <a:pPr marL="266700" lvl="2" indent="0" algn="just">
              <a:spcBef>
                <a:spcPts val="0"/>
              </a:spcBef>
              <a:buClrTx/>
              <a:buSzPct val="80000"/>
              <a:buNone/>
            </a:pPr>
            <a:endParaRPr lang="sr-Latn-RS" sz="400" dirty="0">
              <a:latin typeface="Corbel" pitchFamily="34" charset="0"/>
            </a:endParaRPr>
          </a:p>
          <a:p>
            <a:pPr marL="895350" lvl="2" indent="-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studijska tehnika</a:t>
            </a:r>
          </a:p>
          <a:p>
            <a:pPr marL="895350" lvl="2" indent="-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prenosna tehnika</a:t>
            </a:r>
          </a:p>
          <a:p>
            <a:pPr marL="895350" lvl="2" indent="-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računarska tehnika</a:t>
            </a:r>
          </a:p>
          <a:p>
            <a:pPr marL="542925" lvl="2" indent="-27622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vi-VN" sz="1300" dirty="0">
              <a:latin typeface="Corbel" pitchFamily="34" charset="0"/>
            </a:endParaRPr>
          </a:p>
          <a:p>
            <a:pPr marL="361950" lvl="2" indent="0" algn="just">
              <a:spcBef>
                <a:spcPts val="0"/>
              </a:spcBef>
              <a:buClrTx/>
              <a:buSzPct val="80000"/>
              <a:buNone/>
            </a:pPr>
            <a:endParaRPr lang="sr-Latn-RS" sz="1100" i="1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895350" lvl="2" indent="-95250" defTabSz="895350">
              <a:spcBef>
                <a:spcPts val="0"/>
              </a:spcBef>
              <a:buClrTx/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7620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Model tehničke baze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322699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C7B365-F6F3-8E7E-6E98-2995632262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E874D-C895-BEE1-147B-DC9A326D7B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600200"/>
            <a:ext cx="11887200" cy="52578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" dirty="0">
              <a:latin typeface="Corbel" pitchFamily="34" charset="0"/>
            </a:endParaRPr>
          </a:p>
          <a:p>
            <a:pPr marL="266700" lvl="2" indent="0" algn="just">
              <a:spcBef>
                <a:spcPts val="0"/>
              </a:spcBef>
              <a:buClrTx/>
              <a:buSzPct val="80000"/>
              <a:buNone/>
            </a:pPr>
            <a:endParaRPr lang="sr-Latn-RS" sz="1300" dirty="0">
              <a:latin typeface="Corbel" pitchFamily="34" charset="0"/>
            </a:endParaRPr>
          </a:p>
          <a:p>
            <a:pPr marL="266700" lvl="2" indent="0" algn="just">
              <a:spcBef>
                <a:spcPts val="0"/>
              </a:spcBef>
              <a:buClrTx/>
              <a:buSzPct val="80000"/>
              <a:buNone/>
            </a:pPr>
            <a:endParaRPr lang="vi-VN" sz="1300" dirty="0">
              <a:latin typeface="Corbel" pitchFamily="34" charset="0"/>
            </a:endParaRPr>
          </a:p>
          <a:p>
            <a:pPr marL="647700" lvl="2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dirty="0">
                <a:latin typeface="Corbel" pitchFamily="34" charset="0"/>
              </a:rPr>
              <a:t>Skica neophodne tehničke baze po punktovima, za proizvodnju i emitovanje TV programa projektovane TV stanice koju definiše trenutno sveprisutna programska koncepcija:</a:t>
            </a:r>
          </a:p>
          <a:p>
            <a:pPr marL="361950" lvl="2" indent="0" algn="just">
              <a:spcBef>
                <a:spcPts val="0"/>
              </a:spcBef>
              <a:buClrTx/>
              <a:buSzPct val="80000"/>
              <a:buNone/>
            </a:pPr>
            <a:endParaRPr lang="sr-Latn-RS" sz="2600" dirty="0">
              <a:latin typeface="Corbel" pitchFamily="34" charset="0"/>
            </a:endParaRPr>
          </a:p>
          <a:p>
            <a:pPr marL="361950" lvl="2" indent="0" algn="just">
              <a:spcBef>
                <a:spcPts val="0"/>
              </a:spcBef>
              <a:buClrTx/>
              <a:buSzPct val="80000"/>
              <a:buNone/>
            </a:pPr>
            <a:endParaRPr lang="sr-Latn-RS" sz="1100" i="1" dirty="0">
              <a:latin typeface="Corbel" pitchFamily="34" charset="0"/>
            </a:endParaRPr>
          </a:p>
          <a:p>
            <a:pPr marL="895350" lvl="2" indent="-180975" algn="just">
              <a:spcBef>
                <a:spcPts val="0"/>
              </a:spcBef>
              <a:buClrTx/>
              <a:buSzPct val="80000"/>
              <a:buFont typeface="Courier New" pitchFamily="49" charset="0"/>
              <a:buChar char="o"/>
            </a:pPr>
            <a:r>
              <a:rPr lang="sr-Latn-RS" b="1" i="1" dirty="0">
                <a:latin typeface="Corbel" pitchFamily="34" charset="0"/>
              </a:rPr>
              <a:t>informativni program (vesti, komunalno servisne informacije – jutarnji program, talk-show);</a:t>
            </a:r>
          </a:p>
          <a:p>
            <a:pPr marL="895350" lvl="2" indent="-180975" algn="just">
              <a:spcBef>
                <a:spcPts val="0"/>
              </a:spcBef>
              <a:buClrTx/>
              <a:buSzPct val="80000"/>
              <a:buFont typeface="Courier New" pitchFamily="49" charset="0"/>
              <a:buChar char="o"/>
            </a:pPr>
            <a:r>
              <a:rPr lang="sr-Latn-RS" b="1" i="1" dirty="0">
                <a:latin typeface="Corbel" pitchFamily="34" charset="0"/>
              </a:rPr>
              <a:t>zabavni program (šou programi, kvizovi, igrane strukture, kontakt programi).</a:t>
            </a: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895350" lvl="2" indent="-95250" defTabSz="895350">
              <a:spcBef>
                <a:spcPts val="0"/>
              </a:spcBef>
              <a:buClrTx/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78ED09E-B994-0B23-9981-563950BE61F9}"/>
              </a:ext>
            </a:extLst>
          </p:cNvPr>
          <p:cNvSpPr txBox="1">
            <a:spLocks/>
          </p:cNvSpPr>
          <p:nvPr/>
        </p:nvSpPr>
        <p:spPr>
          <a:xfrm>
            <a:off x="76200" y="381000"/>
            <a:ext cx="10058400" cy="7620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Model tehničke baze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638978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811000" cy="5410200"/>
          </a:xfrm>
        </p:spPr>
        <p:txBody>
          <a:bodyPr>
            <a:normAutofit/>
          </a:bodyPr>
          <a:lstStyle/>
          <a:p>
            <a:pPr marL="647700" lvl="2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Studijska tehnika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300" dirty="0">
              <a:latin typeface="Corbel" pitchFamily="34" charset="0"/>
            </a:endParaRPr>
          </a:p>
          <a:p>
            <a:pPr marL="990600" lvl="2" indent="-180975" algn="just">
              <a:spcBef>
                <a:spcPts val="0"/>
              </a:spcBef>
              <a:buClrTx/>
              <a:buSzPct val="80000"/>
              <a:buNone/>
            </a:pPr>
            <a:r>
              <a:rPr lang="sr-Latn-RS" b="1" dirty="0">
                <a:latin typeface="Corbel" pitchFamily="34" charset="0"/>
              </a:rPr>
              <a:t>•	studio 1</a:t>
            </a: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Model tehničke baze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7028923"/>
              </p:ext>
            </p:extLst>
          </p:nvPr>
        </p:nvGraphicFramePr>
        <p:xfrm>
          <a:off x="952500" y="2379915"/>
          <a:ext cx="10058400" cy="440188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5134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9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949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349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8314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namena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zabavni šou program sa publikom, kvizovi...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8314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površina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oko 600 kvm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br.kamernih.lanaca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min. 5</a:t>
                      </a:r>
                      <a:endParaRPr lang="en-US" sz="4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8314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scenska tehnika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kamera kran (radijusa/visine) optimalno 6 – 9 m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6627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rasveta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rasvetna tela (min. 250 kW ukupne snage)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rotirajuće rasvetne glave (variolight - min. 24 kom)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4941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monitoring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video monitoring (4 – 6 monitora)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audio monitoring (min. 6 monitora)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slušalice bubice za voditelje (min. 4 kom.)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4941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mikrofoni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mikroporti (bežični mikrofoni – bubice, min. 8 kompleta)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mikroporti (bežični mikrofoni – ručni, min. 4 kom.)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studijski podni mikrofoni (min. 18 kom.) 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A16C2D46-364A-A37F-ED30-35659950C496}"/>
                  </a:ext>
                </a:extLst>
              </p14:cNvPr>
              <p14:cNvContentPartPr/>
              <p14:nvPr/>
            </p14:nvContentPartPr>
            <p14:xfrm>
              <a:off x="3438105" y="3190815"/>
              <a:ext cx="360" cy="3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A16C2D46-364A-A37F-ED30-35659950C49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420105" y="3082815"/>
                <a:ext cx="36000" cy="21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89015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887200" cy="5410200"/>
          </a:xfrm>
        </p:spPr>
        <p:txBody>
          <a:bodyPr>
            <a:normAutofit/>
          </a:bodyPr>
          <a:lstStyle/>
          <a:p>
            <a:pPr marL="647700" lvl="2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Studijska tehnika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300" dirty="0">
              <a:latin typeface="Corbel" pitchFamily="34" charset="0"/>
            </a:endParaRPr>
          </a:p>
          <a:p>
            <a:pPr marL="990600" lvl="2" indent="-180975" algn="just">
              <a:spcBef>
                <a:spcPts val="0"/>
              </a:spcBef>
              <a:buClrTx/>
              <a:buSzPct val="80000"/>
              <a:buNone/>
            </a:pPr>
            <a:r>
              <a:rPr lang="sr-Latn-RS" b="1" dirty="0">
                <a:latin typeface="Corbel" pitchFamily="34" charset="0"/>
              </a:rPr>
              <a:t>•	studio 2</a:t>
            </a: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895350" lvl="2" indent="-95250" defTabSz="895350">
              <a:spcBef>
                <a:spcPts val="0"/>
              </a:spcBef>
              <a:buClrTx/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Model tehničke baze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5605843"/>
              </p:ext>
            </p:extLst>
          </p:nvPr>
        </p:nvGraphicFramePr>
        <p:xfrm>
          <a:off x="409576" y="2362200"/>
          <a:ext cx="11582399" cy="440188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8942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60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60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960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787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namena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dnevni program, talk-show, jutarnji program, magazinske emisije 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87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površina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od 200 do 350 kvm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br.kamernih lanaca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minimum 3-4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87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scenska tehnika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kamera kran (radijusa/visine) optimalno 3 – 6 m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5745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rasveta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rasvetna tela (min. 150 kW ukupne snage)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rotirajuće rasvetne glave (variolight - min. 8 kom)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3618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monitoring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video monitoring (3 – 4 monitora)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audio monitoring (min. 2 monitora)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slušalice bubice za voditelje (min. 2 kom.)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3618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mikrofoni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mikroporti (bežični mikrofoni – bubice, min. 4 kompleta)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mikroporti (bežični mikrofoni – ručni, min. 2 kom.)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studijski podni mikrofoni (min. 8 kom.)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6817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87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700" dirty="0">
              <a:latin typeface="Corbel" pitchFamily="34" charset="0"/>
            </a:endParaRPr>
          </a:p>
          <a:p>
            <a:pPr marL="647700" lvl="2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Studijska tehnika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1050" dirty="0">
              <a:latin typeface="Corbel" pitchFamily="34" charset="0"/>
            </a:endParaRPr>
          </a:p>
          <a:p>
            <a:pPr marL="990600" lvl="2" indent="-180975" algn="just">
              <a:spcBef>
                <a:spcPts val="0"/>
              </a:spcBef>
              <a:buClrTx/>
              <a:buSzPct val="80000"/>
              <a:buNone/>
            </a:pPr>
            <a:r>
              <a:rPr lang="sr-Latn-RS" b="1" dirty="0">
                <a:latin typeface="Corbel" pitchFamily="34" charset="0"/>
              </a:rPr>
              <a:t>•	studio 3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895350" lvl="2" indent="-95250" defTabSz="895350">
              <a:spcBef>
                <a:spcPts val="0"/>
              </a:spcBef>
              <a:buClrTx/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Model tehničke baze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4578475"/>
              </p:ext>
            </p:extLst>
          </p:nvPr>
        </p:nvGraphicFramePr>
        <p:xfrm>
          <a:off x="457200" y="2667000"/>
          <a:ext cx="11430001" cy="383800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8561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79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579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579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namena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vremenska prognoza, interaktivni kviz, najave... </a:t>
                      </a:r>
                      <a:r>
                        <a:rPr lang="hr-HR" sz="2400" b="1" dirty="0">
                          <a:effectLst/>
                          <a:latin typeface="+mj-lt"/>
                          <a:ea typeface="Times New Roman"/>
                        </a:rPr>
                        <a:t>(virtuelni studio)</a:t>
                      </a:r>
                      <a:endParaRPr lang="en-US" sz="2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površina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od 100 do 150 kvm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br.kamernih lanaca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optimalno 3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scenska tehnika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/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rasveta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hladna rasveta (fluo), (min. 80 kW ukupne snage)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monitoring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video monitoring (2  monitora)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audio monitoring ( min. 2 monitora)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slušalice bubice za voditelje (min. 2 kom.)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mikrofoni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mikroporti (bežični mikrofoni – bubice, min. 2 kompleta)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mikroporti (bežični mikrofoni – ručni, min. 2 kom.)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2116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110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700" dirty="0">
              <a:latin typeface="Corbel" pitchFamily="34" charset="0"/>
            </a:endParaRPr>
          </a:p>
          <a:p>
            <a:pPr marL="647700" lvl="2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Studijska tehnika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1050" dirty="0">
              <a:latin typeface="Corbel" pitchFamily="34" charset="0"/>
            </a:endParaRPr>
          </a:p>
          <a:p>
            <a:pPr marL="990600" lvl="2" indent="-180975" algn="just">
              <a:spcBef>
                <a:spcPts val="0"/>
              </a:spcBef>
              <a:buClrTx/>
              <a:buSzPct val="80000"/>
              <a:buNone/>
            </a:pPr>
            <a:r>
              <a:rPr lang="sr-Latn-RS" b="1" dirty="0">
                <a:latin typeface="Corbel" pitchFamily="34" charset="0"/>
              </a:rPr>
              <a:t>•	news studio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895350" lvl="2" indent="-95250" defTabSz="895350">
              <a:spcBef>
                <a:spcPts val="0"/>
              </a:spcBef>
              <a:buClrTx/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Model tehničke baze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2678576"/>
              </p:ext>
            </p:extLst>
          </p:nvPr>
        </p:nvGraphicFramePr>
        <p:xfrm>
          <a:off x="876299" y="2743200"/>
          <a:ext cx="10439401" cy="355695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6086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02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02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102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namena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175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emisije vesti, specijalne vanredne informativne emisije ...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površina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od 100 do 150 kvm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br.kamernih lanaca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optimalno 3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scenska tehnika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/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rasveta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hladna (fluo) rasveta,(min. 80 kW ukupne snage)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725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monitoring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video monitoring (3  monitora)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audio monitoring (min. 2 monitora)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slušalice bubice za voditelje (min. 2 kom.)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mikrofoni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mikroporti (bežični mikrofoni – bubice, min. 4 kompleta)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293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887200" cy="5410200"/>
          </a:xfrm>
        </p:spPr>
        <p:txBody>
          <a:bodyPr>
            <a:normAutofit/>
          </a:bodyPr>
          <a:lstStyle/>
          <a:p>
            <a:pPr marL="647700" lvl="2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Studijska tehnika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100" dirty="0">
              <a:latin typeface="Corbel" pitchFamily="34" charset="0"/>
            </a:endParaRPr>
          </a:p>
          <a:p>
            <a:pPr marL="990600" lvl="2" indent="-180975" algn="just">
              <a:spcBef>
                <a:spcPts val="0"/>
              </a:spcBef>
              <a:buClrTx/>
              <a:buSzPct val="80000"/>
              <a:buNone/>
            </a:pPr>
            <a:r>
              <a:rPr lang="sr-Latn-RS" b="1" dirty="0">
                <a:latin typeface="Corbel" pitchFamily="34" charset="0"/>
              </a:rPr>
              <a:t>•	režija 1 (režija studija 1)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895350" lvl="2" indent="-95250" defTabSz="895350">
              <a:spcBef>
                <a:spcPts val="0"/>
              </a:spcBef>
              <a:buClrTx/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Model tehničke baze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2784295"/>
              </p:ext>
            </p:extLst>
          </p:nvPr>
        </p:nvGraphicFramePr>
        <p:xfrm>
          <a:off x="609600" y="2438400"/>
          <a:ext cx="11163300" cy="4211233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526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372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2046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namena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 zabavni šou program sa publikom, kvizovi...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92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magnetoskop/EVS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914400" indent="-88265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+mj-lt"/>
                          <a:ea typeface="Times New Roman"/>
                        </a:rPr>
                        <a:t>-</a:t>
                      </a:r>
                      <a:r>
                        <a:rPr lang="sr-Latn-CS" sz="2400" baseline="0" dirty="0">
                          <a:effectLst/>
                          <a:latin typeface="+mj-lt"/>
                          <a:ea typeface="Times New Roman"/>
                        </a:rPr>
                        <a:t>   video server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8185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video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video mikseta (min. 16 ulaza)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kontrola kamere ( min. 5 jedinica)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sr-Latn-CS" sz="2400" dirty="0">
                          <a:effectLst/>
                          <a:latin typeface="+mj-lt"/>
                          <a:ea typeface="Times New Roman"/>
                        </a:rPr>
                        <a:t>računar za potrebe el. grafičke obrade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sr-Latn-CS" sz="2400" dirty="0">
                          <a:effectLst/>
                          <a:latin typeface="+mj-lt"/>
                          <a:ea typeface="Times New Roman"/>
                        </a:rPr>
                        <a:t>video monitoring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0231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audio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tonska mikseta (min. 24 ulaza) + tonska mikseta (min. 8 ulaza)</a:t>
                      </a:r>
                      <a:r>
                        <a:rPr lang="sr-Latn-CS" sz="2400" dirty="0">
                          <a:effectLst/>
                          <a:latin typeface="+mj-lt"/>
                          <a:ea typeface="Times New Roman"/>
                        </a:rPr>
                        <a:t> 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audio monitoring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telefonski hibrid (četvorokanalni) 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46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svetlo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svetlosni miks pult 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6682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963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700" dirty="0">
              <a:latin typeface="Corbel" pitchFamily="34" charset="0"/>
            </a:endParaRPr>
          </a:p>
          <a:p>
            <a:pPr marL="647700" lvl="2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Studijska tehnika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500" dirty="0">
              <a:latin typeface="Corbel" pitchFamily="34" charset="0"/>
            </a:endParaRPr>
          </a:p>
          <a:p>
            <a:pPr marL="990600" lvl="2" indent="-180975" algn="just">
              <a:spcBef>
                <a:spcPts val="0"/>
              </a:spcBef>
              <a:buClrTx/>
              <a:buSzPct val="80000"/>
              <a:buNone/>
            </a:pPr>
            <a:r>
              <a:rPr lang="sr-Latn-RS" b="1" dirty="0">
                <a:latin typeface="Corbel" pitchFamily="34" charset="0"/>
              </a:rPr>
              <a:t>•	režija 2 (režija studija 2)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895350" lvl="2" indent="-95250" defTabSz="895350">
              <a:spcBef>
                <a:spcPts val="0"/>
              </a:spcBef>
              <a:buClrTx/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Model tehničke baze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0662612"/>
              </p:ext>
            </p:extLst>
          </p:nvPr>
        </p:nvGraphicFramePr>
        <p:xfrm>
          <a:off x="495300" y="2590800"/>
          <a:ext cx="11201400" cy="4109059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5721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292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404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namena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dnevni program, talk-show, jutarnji program, magazinske emisije 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86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magnetoskop/ EVS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+mj-lt"/>
                          <a:ea typeface="Times New Roman"/>
                        </a:rPr>
                        <a:t>-     video server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70214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video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video mikseta (min. 12 ulaza)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kontrola kamere (min. 4 jedinice)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sr-Latn-CS" sz="2400" dirty="0">
                          <a:effectLst/>
                          <a:latin typeface="+mj-lt"/>
                          <a:ea typeface="Times New Roman"/>
                        </a:rPr>
                        <a:t>računar za potrebe el. grafičke obrade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sr-Latn-CS" sz="2400" dirty="0">
                          <a:effectLst/>
                          <a:latin typeface="+mj-lt"/>
                          <a:ea typeface="Times New Roman"/>
                        </a:rPr>
                        <a:t>video monitoring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70214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audio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tonska mikseta (min. 16 ulaza) + tonska mikseta (min. 8 ulaza)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audio monitoring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telefonski hibrid (dvokanalni) 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404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svetlo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hr-HR" sz="2400" dirty="0">
                          <a:effectLst/>
                          <a:latin typeface="+mj-lt"/>
                          <a:ea typeface="Times New Roman"/>
                        </a:rPr>
                        <a:t>svetlosni miks pult </a:t>
                      </a:r>
                      <a:endParaRPr lang="en-US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6093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5828</TotalTime>
  <Words>1064</Words>
  <Application>Microsoft Office PowerPoint</Application>
  <PresentationFormat>Widescreen</PresentationFormat>
  <Paragraphs>458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Calibri</vt:lpstr>
      <vt:lpstr>Corbel</vt:lpstr>
      <vt:lpstr>Courier New</vt:lpstr>
      <vt:lpstr>Times New Roman</vt:lpstr>
      <vt:lpstr>Wingdings</vt:lpstr>
      <vt:lpstr>Wingdings 2</vt:lpstr>
      <vt:lpstr>Wingdings 3</vt:lpstr>
      <vt:lpstr>Module</vt:lpstr>
      <vt:lpstr>MODEL TEHNIČKE BAZE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1639</cp:revision>
  <dcterms:created xsi:type="dcterms:W3CDTF">2006-08-16T00:00:00Z</dcterms:created>
  <dcterms:modified xsi:type="dcterms:W3CDTF">2025-08-08T13:28:11Z</dcterms:modified>
</cp:coreProperties>
</file>